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2"/>
  </p:notesMasterIdLst>
  <p:sldIdLst>
    <p:sldId id="256" r:id="rId2"/>
    <p:sldId id="257" r:id="rId3"/>
    <p:sldId id="259" r:id="rId4"/>
    <p:sldId id="258" r:id="rId5"/>
    <p:sldId id="264" r:id="rId6"/>
    <p:sldId id="263" r:id="rId7"/>
    <p:sldId id="271" r:id="rId8"/>
    <p:sldId id="260" r:id="rId9"/>
    <p:sldId id="268" r:id="rId10"/>
    <p:sldId id="265" r:id="rId11"/>
    <p:sldId id="272" r:id="rId12"/>
    <p:sldId id="273" r:id="rId13"/>
    <p:sldId id="274" r:id="rId14"/>
    <p:sldId id="280" r:id="rId15"/>
    <p:sldId id="266" r:id="rId16"/>
    <p:sldId id="261" r:id="rId17"/>
    <p:sldId id="281" r:id="rId18"/>
    <p:sldId id="282" r:id="rId19"/>
    <p:sldId id="283" r:id="rId20"/>
    <p:sldId id="284" r:id="rId21"/>
    <p:sldId id="267" r:id="rId22"/>
    <p:sldId id="286" r:id="rId23"/>
    <p:sldId id="262" r:id="rId24"/>
    <p:sldId id="275" r:id="rId25"/>
    <p:sldId id="276" r:id="rId26"/>
    <p:sldId id="277" r:id="rId27"/>
    <p:sldId id="278" r:id="rId28"/>
    <p:sldId id="285" r:id="rId29"/>
    <p:sldId id="279" r:id="rId30"/>
    <p:sldId id="270"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5903"/>
  </p:normalViewPr>
  <p:slideViewPr>
    <p:cSldViewPr snapToGrid="0">
      <p:cViewPr varScale="1">
        <p:scale>
          <a:sx n="109" d="100"/>
          <a:sy n="109" d="100"/>
        </p:scale>
        <p:origin x="68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3FDD9E-F0E2-7A48-9C2D-75F5053E741C}" type="datetimeFigureOut">
              <a:rPr lang="en-US" smtClean="0"/>
              <a:t>1/7/23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71DB5-D0DF-4E48-A88F-A3049A7357B4}" type="slidenum">
              <a:rPr lang="en-US" smtClean="0"/>
              <a:t>‹#›</a:t>
            </a:fld>
            <a:endParaRPr lang="en-US"/>
          </a:p>
        </p:txBody>
      </p:sp>
    </p:spTree>
    <p:extLst>
      <p:ext uri="{BB962C8B-B14F-4D97-AF65-F5344CB8AC3E}">
        <p14:creationId xmlns:p14="http://schemas.microsoft.com/office/powerpoint/2010/main" val="834125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dirty="0" err="1"/>
              <a:t>textit</a:t>
            </a:r>
            <a:r>
              <a:rPr lang="en-US" dirty="0"/>
              <a:t>{ I argue that we can take inspiration from other disciplines and develop new </a:t>
            </a:r>
            <a:r>
              <a:rPr lang="en-US" dirty="0" err="1"/>
              <a:t>xAI</a:t>
            </a:r>
            <a:r>
              <a:rPr lang="en-US" dirty="0"/>
              <a:t> approaches.} </a:t>
            </a:r>
            <a:r>
              <a:rPr lang="en-US"/>
              <a:t>Systems perspectives</a:t>
            </a:r>
            <a:endParaRPr lang="en-US" dirty="0"/>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8</a:t>
            </a:fld>
            <a:endParaRPr lang="en-US"/>
          </a:p>
        </p:txBody>
      </p:sp>
    </p:spTree>
    <p:extLst>
      <p:ext uri="{BB962C8B-B14F-4D97-AF65-F5344CB8AC3E}">
        <p14:creationId xmlns:p14="http://schemas.microsoft.com/office/powerpoint/2010/main" val="4190233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r>
              <a:rPr lang="en-US" dirty="0"/>
              <a:t>	We are told of eureka moments (Archimedes, Newton, etc.). In reality we always build on the work of others.</a:t>
            </a:r>
          </a:p>
          <a:p>
            <a:r>
              <a:rPr lang="en-US" dirty="0"/>
              <a:t>	There is a preparation stage, incubation stage and retrieval/indexing (e.g. </a:t>
            </a:r>
            <a:r>
              <a:rPr lang="en-US" dirty="0" err="1"/>
              <a:t>Kekule</a:t>
            </a:r>
            <a:r>
              <a:rPr lang="en-US" dirty="0"/>
              <a:t> dreaming of a snake and then linking it to benzene rings).</a:t>
            </a:r>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9</a:t>
            </a:fld>
            <a:endParaRPr lang="en-US"/>
          </a:p>
        </p:txBody>
      </p:sp>
    </p:spTree>
    <p:extLst>
      <p:ext uri="{BB962C8B-B14F-4D97-AF65-F5344CB8AC3E}">
        <p14:creationId xmlns:p14="http://schemas.microsoft.com/office/powerpoint/2010/main" val="2149804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17</a:t>
            </a:fld>
            <a:endParaRPr lang="en-US"/>
          </a:p>
        </p:txBody>
      </p:sp>
    </p:spTree>
    <p:extLst>
      <p:ext uri="{BB962C8B-B14F-4D97-AF65-F5344CB8AC3E}">
        <p14:creationId xmlns:p14="http://schemas.microsoft.com/office/powerpoint/2010/main" val="1459253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18</a:t>
            </a:fld>
            <a:endParaRPr lang="en-US"/>
          </a:p>
        </p:txBody>
      </p:sp>
    </p:spTree>
    <p:extLst>
      <p:ext uri="{BB962C8B-B14F-4D97-AF65-F5344CB8AC3E}">
        <p14:creationId xmlns:p14="http://schemas.microsoft.com/office/powerpoint/2010/main" val="12816206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19</a:t>
            </a:fld>
            <a:endParaRPr lang="en-US"/>
          </a:p>
        </p:txBody>
      </p:sp>
    </p:spTree>
    <p:extLst>
      <p:ext uri="{BB962C8B-B14F-4D97-AF65-F5344CB8AC3E}">
        <p14:creationId xmlns:p14="http://schemas.microsoft.com/office/powerpoint/2010/main" val="17678840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20</a:t>
            </a:fld>
            <a:endParaRPr lang="en-US"/>
          </a:p>
        </p:txBody>
      </p:sp>
    </p:spTree>
    <p:extLst>
      <p:ext uri="{BB962C8B-B14F-4D97-AF65-F5344CB8AC3E}">
        <p14:creationId xmlns:p14="http://schemas.microsoft.com/office/powerpoint/2010/main" val="2991417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1/7/23</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1/7/23</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eel.Soumya@gmail.com" TargetMode="External"/><Relationship Id="rId2" Type="http://schemas.openxmlformats.org/officeDocument/2006/relationships/hyperlink" Target="mailto:sb2333@cam.ac.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docs.google.com/document/d/1bPhwNdCCKkm1_adD0rx1YV6r2JG98qYmTxutT5gdAdQ/edit#heading=h.yxlvj6bo3y2" TargetMode="External"/><Relationship Id="rId2" Type="http://schemas.openxmlformats.org/officeDocument/2006/relationships/hyperlink" Target="https://www.cs197.seas.harvard.edu/"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www.youtube.com/watch?v=DeVjXINr5Wk" TargetMode="External"/><Relationship Id="rId2" Type="http://schemas.openxmlformats.org/officeDocument/2006/relationships/hyperlink" Target="https://sites.google.com/site/neelsoumya/research-resources/scientific-writing"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6DE65-CF11-574B-EAD5-302819A916D0}"/>
              </a:ext>
            </a:extLst>
          </p:cNvPr>
          <p:cNvSpPr>
            <a:spLocks noGrp="1"/>
          </p:cNvSpPr>
          <p:nvPr>
            <p:ph type="ctrTitle"/>
          </p:nvPr>
        </p:nvSpPr>
        <p:spPr/>
        <p:txBody>
          <a:bodyPr/>
          <a:lstStyle/>
          <a:p>
            <a:r>
              <a:rPr lang="en-US" dirty="0"/>
              <a:t>Unconventional approaches to AI</a:t>
            </a:r>
          </a:p>
        </p:txBody>
      </p:sp>
      <p:sp>
        <p:nvSpPr>
          <p:cNvPr id="3" name="Subtitle 2">
            <a:extLst>
              <a:ext uri="{FF2B5EF4-FFF2-40B4-BE49-F238E27FC236}">
                <a16:creationId xmlns:a16="http://schemas.microsoft.com/office/drawing/2014/main" id="{B30A44C7-38CF-F7F9-C0B8-5F1F942BADA2}"/>
              </a:ext>
            </a:extLst>
          </p:cNvPr>
          <p:cNvSpPr>
            <a:spLocks noGrp="1"/>
          </p:cNvSpPr>
          <p:nvPr>
            <p:ph type="subTitle" idx="1"/>
          </p:nvPr>
        </p:nvSpPr>
        <p:spPr/>
        <p:txBody>
          <a:bodyPr/>
          <a:lstStyle/>
          <a:p>
            <a:r>
              <a:rPr lang="en-US" dirty="0"/>
              <a:t>Soumya Banerjee</a:t>
            </a:r>
          </a:p>
          <a:p>
            <a:r>
              <a:rPr lang="en-US" dirty="0">
                <a:hlinkClick r:id="rId2"/>
              </a:rPr>
              <a:t>sb2333@cam.ac.uk</a:t>
            </a:r>
            <a:endParaRPr lang="en-US" dirty="0"/>
          </a:p>
          <a:p>
            <a:r>
              <a:rPr lang="en-US" dirty="0">
                <a:hlinkClick r:id="rId3"/>
              </a:rPr>
              <a:t>Neel.Soumya@gmail.com</a:t>
            </a:r>
            <a:endParaRPr lang="en-US" dirty="0"/>
          </a:p>
          <a:p>
            <a:endParaRPr lang="en-US" dirty="0"/>
          </a:p>
        </p:txBody>
      </p:sp>
    </p:spTree>
    <p:extLst>
      <p:ext uri="{BB962C8B-B14F-4D97-AF65-F5344CB8AC3E}">
        <p14:creationId xmlns:p14="http://schemas.microsoft.com/office/powerpoint/2010/main" val="210860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51D7B0E3-52C5-A3C8-C8B5-B5AAB484165B}"/>
              </a:ext>
            </a:extLst>
          </p:cNvPr>
          <p:cNvPicPr>
            <a:picLocks noChangeAspect="1"/>
          </p:cNvPicPr>
          <p:nvPr/>
        </p:nvPicPr>
        <p:blipFill>
          <a:blip r:embed="rId2"/>
          <a:stretch>
            <a:fillRect/>
          </a:stretch>
        </p:blipFill>
        <p:spPr>
          <a:xfrm>
            <a:off x="2208212" y="2256224"/>
            <a:ext cx="7772400" cy="3741703"/>
          </a:xfrm>
          <a:prstGeom prst="rect">
            <a:avLst/>
          </a:prstGeom>
        </p:spPr>
      </p:pic>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261610"/>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Copy.cat</a:t>
            </a:r>
            <a:endPar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endParaRPr>
          </a:p>
        </p:txBody>
      </p:sp>
    </p:spTree>
    <p:extLst>
      <p:ext uri="{BB962C8B-B14F-4D97-AF65-F5344CB8AC3E}">
        <p14:creationId xmlns:p14="http://schemas.microsoft.com/office/powerpoint/2010/main" val="4287854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a:t>Approaches</a:t>
            </a:r>
            <a:endParaRPr lang="en-US" dirty="0"/>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4" name="Picture 3" descr="Diagram&#10;&#10;Description automatically generated">
            <a:extLst>
              <a:ext uri="{FF2B5EF4-FFF2-40B4-BE49-F238E27FC236}">
                <a16:creationId xmlns:a16="http://schemas.microsoft.com/office/drawing/2014/main" id="{2AFFFD55-C42E-5350-CB53-4C2657044C6E}"/>
              </a:ext>
            </a:extLst>
          </p:cNvPr>
          <p:cNvPicPr>
            <a:picLocks noChangeAspect="1"/>
          </p:cNvPicPr>
          <p:nvPr/>
        </p:nvPicPr>
        <p:blipFill>
          <a:blip r:embed="rId2"/>
          <a:stretch>
            <a:fillRect/>
          </a:stretch>
        </p:blipFill>
        <p:spPr>
          <a:xfrm>
            <a:off x="1409700" y="627056"/>
            <a:ext cx="9791700" cy="5108136"/>
          </a:xfrm>
          <a:prstGeom prst="rect">
            <a:avLst/>
          </a:prstGeom>
        </p:spPr>
      </p:pic>
    </p:spTree>
    <p:extLst>
      <p:ext uri="{BB962C8B-B14F-4D97-AF65-F5344CB8AC3E}">
        <p14:creationId xmlns:p14="http://schemas.microsoft.com/office/powerpoint/2010/main" val="1990382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5" name="Picture 4" descr="Text&#10;&#10;Description automatically generated">
            <a:extLst>
              <a:ext uri="{FF2B5EF4-FFF2-40B4-BE49-F238E27FC236}">
                <a16:creationId xmlns:a16="http://schemas.microsoft.com/office/drawing/2014/main" id="{573D3282-F836-AB04-AC9E-21088CB6D4A7}"/>
              </a:ext>
            </a:extLst>
          </p:cNvPr>
          <p:cNvPicPr>
            <a:picLocks noChangeAspect="1"/>
          </p:cNvPicPr>
          <p:nvPr/>
        </p:nvPicPr>
        <p:blipFill>
          <a:blip r:embed="rId2"/>
          <a:stretch>
            <a:fillRect/>
          </a:stretch>
        </p:blipFill>
        <p:spPr>
          <a:xfrm>
            <a:off x="1652788" y="100016"/>
            <a:ext cx="7772400" cy="5998264"/>
          </a:xfrm>
          <a:prstGeom prst="rect">
            <a:avLst/>
          </a:prstGeom>
        </p:spPr>
      </p:pic>
    </p:spTree>
    <p:extLst>
      <p:ext uri="{BB962C8B-B14F-4D97-AF65-F5344CB8AC3E}">
        <p14:creationId xmlns:p14="http://schemas.microsoft.com/office/powerpoint/2010/main" val="4931078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7" name="Picture 6" descr="Diagram&#10;&#10;Description automatically generated">
            <a:extLst>
              <a:ext uri="{FF2B5EF4-FFF2-40B4-BE49-F238E27FC236}">
                <a16:creationId xmlns:a16="http://schemas.microsoft.com/office/drawing/2014/main" id="{8CFDCBCC-23F7-0E4B-1818-264BCB3E7EC0}"/>
              </a:ext>
            </a:extLst>
          </p:cNvPr>
          <p:cNvPicPr>
            <a:picLocks noChangeAspect="1"/>
          </p:cNvPicPr>
          <p:nvPr/>
        </p:nvPicPr>
        <p:blipFill>
          <a:blip r:embed="rId2"/>
          <a:stretch>
            <a:fillRect/>
          </a:stretch>
        </p:blipFill>
        <p:spPr>
          <a:xfrm>
            <a:off x="57132" y="1212850"/>
            <a:ext cx="6283498" cy="4016375"/>
          </a:xfrm>
          <a:prstGeom prst="rect">
            <a:avLst/>
          </a:prstGeom>
        </p:spPr>
      </p:pic>
      <p:pic>
        <p:nvPicPr>
          <p:cNvPr id="12" name="Picture 11" descr="Text&#10;&#10;Description automatically generated">
            <a:extLst>
              <a:ext uri="{FF2B5EF4-FFF2-40B4-BE49-F238E27FC236}">
                <a16:creationId xmlns:a16="http://schemas.microsoft.com/office/drawing/2014/main" id="{0F2978B1-AEC5-CA3C-F671-4C6085DF509C}"/>
              </a:ext>
            </a:extLst>
          </p:cNvPr>
          <p:cNvPicPr>
            <a:picLocks noChangeAspect="1"/>
          </p:cNvPicPr>
          <p:nvPr/>
        </p:nvPicPr>
        <p:blipFill>
          <a:blip r:embed="rId3"/>
          <a:stretch>
            <a:fillRect/>
          </a:stretch>
        </p:blipFill>
        <p:spPr>
          <a:xfrm>
            <a:off x="6340629" y="1220780"/>
            <a:ext cx="5741845" cy="3987800"/>
          </a:xfrm>
          <a:prstGeom prst="rect">
            <a:avLst/>
          </a:prstGeom>
        </p:spPr>
      </p:pic>
    </p:spTree>
    <p:extLst>
      <p:ext uri="{BB962C8B-B14F-4D97-AF65-F5344CB8AC3E}">
        <p14:creationId xmlns:p14="http://schemas.microsoft.com/office/powerpoint/2010/main" val="13559750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The Structure-Mapping Engine: Algorithm and Examples</a:t>
            </a:r>
          </a:p>
        </p:txBody>
      </p:sp>
      <p:pic>
        <p:nvPicPr>
          <p:cNvPr id="3" name="Picture 2">
            <a:extLst>
              <a:ext uri="{FF2B5EF4-FFF2-40B4-BE49-F238E27FC236}">
                <a16:creationId xmlns:a16="http://schemas.microsoft.com/office/drawing/2014/main" id="{08FF5DF0-5732-FCE5-E17B-D6D2B3B647AE}"/>
              </a:ext>
            </a:extLst>
          </p:cNvPr>
          <p:cNvPicPr>
            <a:picLocks noChangeAspect="1"/>
          </p:cNvPicPr>
          <p:nvPr/>
        </p:nvPicPr>
        <p:blipFill>
          <a:blip r:embed="rId2"/>
          <a:stretch>
            <a:fillRect/>
          </a:stretch>
        </p:blipFill>
        <p:spPr>
          <a:xfrm>
            <a:off x="106352" y="1281118"/>
            <a:ext cx="5594361" cy="3530323"/>
          </a:xfrm>
          <a:prstGeom prst="rect">
            <a:avLst/>
          </a:prstGeom>
        </p:spPr>
      </p:pic>
      <p:pic>
        <p:nvPicPr>
          <p:cNvPr id="5" name="Picture 4" descr="Text, application, letter&#10;&#10;Description automatically generated with medium confidence">
            <a:extLst>
              <a:ext uri="{FF2B5EF4-FFF2-40B4-BE49-F238E27FC236}">
                <a16:creationId xmlns:a16="http://schemas.microsoft.com/office/drawing/2014/main" id="{4E2241E0-1100-1344-90B9-5E531417A948}"/>
              </a:ext>
            </a:extLst>
          </p:cNvPr>
          <p:cNvPicPr>
            <a:picLocks noChangeAspect="1"/>
          </p:cNvPicPr>
          <p:nvPr/>
        </p:nvPicPr>
        <p:blipFill>
          <a:blip r:embed="rId3"/>
          <a:stretch>
            <a:fillRect/>
          </a:stretch>
        </p:blipFill>
        <p:spPr>
          <a:xfrm>
            <a:off x="5802923" y="1280501"/>
            <a:ext cx="6319240" cy="3530323"/>
          </a:xfrm>
          <a:prstGeom prst="rect">
            <a:avLst/>
          </a:prstGeom>
        </p:spPr>
      </p:pic>
    </p:spTree>
    <p:extLst>
      <p:ext uri="{BB962C8B-B14F-4D97-AF65-F5344CB8AC3E}">
        <p14:creationId xmlns:p14="http://schemas.microsoft.com/office/powerpoint/2010/main" val="11474160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8" name="TextBox 7">
            <a:extLst>
              <a:ext uri="{FF2B5EF4-FFF2-40B4-BE49-F238E27FC236}">
                <a16:creationId xmlns:a16="http://schemas.microsoft.com/office/drawing/2014/main" id="{36882AC6-B1CC-808A-C4AB-4A02D2DC722C}"/>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Qualitative process models</a:t>
            </a:r>
          </a:p>
        </p:txBody>
      </p:sp>
      <p:pic>
        <p:nvPicPr>
          <p:cNvPr id="4" name="Picture 3">
            <a:extLst>
              <a:ext uri="{FF2B5EF4-FFF2-40B4-BE49-F238E27FC236}">
                <a16:creationId xmlns:a16="http://schemas.microsoft.com/office/drawing/2014/main" id="{54B1CFCA-67C8-A46C-6F0D-E24D528BFF53}"/>
              </a:ext>
            </a:extLst>
          </p:cNvPr>
          <p:cNvPicPr>
            <a:picLocks noChangeAspect="1"/>
          </p:cNvPicPr>
          <p:nvPr/>
        </p:nvPicPr>
        <p:blipFill>
          <a:blip r:embed="rId2"/>
          <a:stretch>
            <a:fillRect/>
          </a:stretch>
        </p:blipFill>
        <p:spPr>
          <a:xfrm>
            <a:off x="391706" y="836342"/>
            <a:ext cx="7772400" cy="5534499"/>
          </a:xfrm>
          <a:prstGeom prst="rect">
            <a:avLst/>
          </a:prstGeom>
        </p:spPr>
      </p:pic>
    </p:spTree>
    <p:extLst>
      <p:ext uri="{BB962C8B-B14F-4D97-AF65-F5344CB8AC3E}">
        <p14:creationId xmlns:p14="http://schemas.microsoft.com/office/powerpoint/2010/main" val="20978805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Other ideas</a:t>
            </a:r>
          </a:p>
          <a:p>
            <a:pPr lvl="1"/>
            <a:r>
              <a:rPr lang="en-US" dirty="0"/>
              <a:t>Other paths to intelligence (in other species)</a:t>
            </a:r>
          </a:p>
          <a:p>
            <a:pPr lvl="1"/>
            <a:r>
              <a:rPr lang="en-US" dirty="0"/>
              <a:t>Collective intelligence</a:t>
            </a:r>
          </a:p>
          <a:p>
            <a:pPr lvl="1"/>
            <a:r>
              <a:rPr lang="en-US" dirty="0"/>
              <a:t>Abstraction and reasoning corpus and challenges</a:t>
            </a:r>
          </a:p>
        </p:txBody>
      </p:sp>
    </p:spTree>
    <p:extLst>
      <p:ext uri="{BB962C8B-B14F-4D97-AF65-F5344CB8AC3E}">
        <p14:creationId xmlns:p14="http://schemas.microsoft.com/office/powerpoint/2010/main" val="42266290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pic>
        <p:nvPicPr>
          <p:cNvPr id="7" name="Picture 6" descr="A picture containing tree, outdoor, grass, plant&#10;&#10;Description automatically generated">
            <a:extLst>
              <a:ext uri="{FF2B5EF4-FFF2-40B4-BE49-F238E27FC236}">
                <a16:creationId xmlns:a16="http://schemas.microsoft.com/office/drawing/2014/main" id="{C7F35552-F232-9638-D64A-846341C695B9}"/>
              </a:ext>
            </a:extLst>
          </p:cNvPr>
          <p:cNvPicPr>
            <a:picLocks noChangeAspect="1"/>
          </p:cNvPicPr>
          <p:nvPr/>
        </p:nvPicPr>
        <p:blipFill rotWithShape="1">
          <a:blip r:embed="rId4"/>
          <a:srcRect r="3003"/>
          <a:stretch/>
        </p:blipFill>
        <p:spPr>
          <a:xfrm>
            <a:off x="594947" y="277598"/>
            <a:ext cx="4072293" cy="6219809"/>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Morphogenesis of termite mounds,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pnas</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2019</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5200649" y="2666999"/>
            <a:ext cx="5846761" cy="3124201"/>
          </a:xfrm>
        </p:spPr>
        <p:txBody>
          <a:bodyPr/>
          <a:lstStyle/>
          <a:p>
            <a:r>
              <a:rPr lang="en-US" dirty="0"/>
              <a:t>Task allocation and division of </a:t>
            </a:r>
            <a:r>
              <a:rPr lang="en-US" dirty="0" err="1"/>
              <a:t>labour</a:t>
            </a:r>
            <a:endParaRPr lang="en-US" dirty="0"/>
          </a:p>
          <a:p>
            <a:r>
              <a:rPr lang="en-US" dirty="0"/>
              <a:t>Complex nest architecture</a:t>
            </a:r>
          </a:p>
          <a:p>
            <a:r>
              <a:rPr lang="en-US" dirty="0" err="1"/>
              <a:t>stigmergy</a:t>
            </a:r>
            <a:endParaRPr lang="en-US" dirty="0"/>
          </a:p>
        </p:txBody>
      </p:sp>
    </p:spTree>
    <p:extLst>
      <p:ext uri="{BB962C8B-B14F-4D97-AF65-F5344CB8AC3E}">
        <p14:creationId xmlns:p14="http://schemas.microsoft.com/office/powerpoint/2010/main" val="1692377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https://</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www.dcode.fr</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/game-of-life</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6173661" y="2666999"/>
            <a:ext cx="5846761" cy="3124201"/>
          </a:xfrm>
        </p:spPr>
        <p:txBody>
          <a:bodyPr>
            <a:normAutofit fontScale="85000" lnSpcReduction="10000"/>
          </a:bodyPr>
          <a:lstStyle/>
          <a:p>
            <a:r>
              <a:rPr lang="en-US"/>
              <a:t>Cellular automata</a:t>
            </a:r>
          </a:p>
          <a:p>
            <a:r>
              <a:rPr lang="en-US" dirty="0"/>
              <a:t>if a living cell is too isolated (0 or 1 neighbor) then it dies the next evolution (death by under-population).</a:t>
            </a:r>
          </a:p>
          <a:p>
            <a:r>
              <a:rPr lang="en-US" dirty="0"/>
              <a:t>If it is reasonably surrounded (2 or 3 neighbors) then it remains alive, but what if it is surrounded by too many cells (4 or more neighbors) it dies to the next generation (death by over-population). </a:t>
            </a:r>
          </a:p>
          <a:p>
            <a:r>
              <a:rPr lang="en-US" dirty="0"/>
              <a:t>A cell can also become a live cell if a dead cell is surrounded by three living cells then it becomes alive (birth by reproduction).</a:t>
            </a:r>
          </a:p>
        </p:txBody>
      </p:sp>
      <p:pic>
        <p:nvPicPr>
          <p:cNvPr id="4" name="Picture 3">
            <a:extLst>
              <a:ext uri="{FF2B5EF4-FFF2-40B4-BE49-F238E27FC236}">
                <a16:creationId xmlns:a16="http://schemas.microsoft.com/office/drawing/2014/main" id="{CEC08C0E-D397-AA3C-BD1A-3CE24CB89AF7}"/>
              </a:ext>
            </a:extLst>
          </p:cNvPr>
          <p:cNvPicPr>
            <a:picLocks noChangeAspect="1"/>
          </p:cNvPicPr>
          <p:nvPr/>
        </p:nvPicPr>
        <p:blipFill>
          <a:blip r:embed="rId4"/>
          <a:stretch>
            <a:fillRect/>
          </a:stretch>
        </p:blipFill>
        <p:spPr>
          <a:xfrm>
            <a:off x="94650" y="315054"/>
            <a:ext cx="5767077" cy="5769223"/>
          </a:xfrm>
          <a:prstGeom prst="rect">
            <a:avLst/>
          </a:prstGeom>
        </p:spPr>
      </p:pic>
    </p:spTree>
    <p:extLst>
      <p:ext uri="{BB962C8B-B14F-4D97-AF65-F5344CB8AC3E}">
        <p14:creationId xmlns:p14="http://schemas.microsoft.com/office/powerpoint/2010/main" val="64794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769441"/>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Soft Radial Basis Cellular Neural Network (SRB-CNN) based Robust Low-Cost Truck Detection using a Single Presence Detection Sensor, 2016</a:t>
            </a:r>
          </a:p>
        </p:txBody>
      </p:sp>
      <p:pic>
        <p:nvPicPr>
          <p:cNvPr id="7" name="Picture 6" descr="Diagram, schematic&#10;&#10;Description automatically generated">
            <a:extLst>
              <a:ext uri="{FF2B5EF4-FFF2-40B4-BE49-F238E27FC236}">
                <a16:creationId xmlns:a16="http://schemas.microsoft.com/office/drawing/2014/main" id="{E7C31897-5017-C182-15B2-46831737E065}"/>
              </a:ext>
            </a:extLst>
          </p:cNvPr>
          <p:cNvPicPr>
            <a:picLocks noChangeAspect="1"/>
          </p:cNvPicPr>
          <p:nvPr/>
        </p:nvPicPr>
        <p:blipFill>
          <a:blip r:embed="rId4"/>
          <a:stretch>
            <a:fillRect/>
          </a:stretch>
        </p:blipFill>
        <p:spPr>
          <a:xfrm>
            <a:off x="268276" y="560377"/>
            <a:ext cx="7012238" cy="5411798"/>
          </a:xfrm>
          <a:prstGeom prst="rect">
            <a:avLst/>
          </a:prstGeom>
        </p:spPr>
      </p:pic>
      <p:sp>
        <p:nvSpPr>
          <p:cNvPr id="10" name="Content Placeholder 2">
            <a:extLst>
              <a:ext uri="{FF2B5EF4-FFF2-40B4-BE49-F238E27FC236}">
                <a16:creationId xmlns:a16="http://schemas.microsoft.com/office/drawing/2014/main" id="{558F9FF7-D9C0-B3EC-BD5E-BEF5A23B6FDC}"/>
              </a:ext>
            </a:extLst>
          </p:cNvPr>
          <p:cNvSpPr>
            <a:spLocks noGrp="1"/>
          </p:cNvSpPr>
          <p:nvPr>
            <p:ph idx="1"/>
          </p:nvPr>
        </p:nvSpPr>
        <p:spPr>
          <a:xfrm>
            <a:off x="7586663" y="2666999"/>
            <a:ext cx="4433759" cy="3124201"/>
          </a:xfrm>
        </p:spPr>
        <p:txBody>
          <a:bodyPr>
            <a:normAutofit/>
          </a:bodyPr>
          <a:lstStyle/>
          <a:p>
            <a:r>
              <a:rPr lang="en-US" dirty="0"/>
              <a:t>cellular neural networks</a:t>
            </a:r>
          </a:p>
          <a:p>
            <a:r>
              <a:rPr lang="en-US" dirty="0"/>
              <a:t>Inspirations for novel deep learning algorithms</a:t>
            </a:r>
          </a:p>
          <a:p>
            <a:r>
              <a:rPr lang="en-US" i="1" dirty="0"/>
              <a:t>Collective intelligence for deep learning: A survey of recent developments</a:t>
            </a:r>
          </a:p>
        </p:txBody>
      </p:sp>
    </p:spTree>
    <p:extLst>
      <p:ext uri="{BB962C8B-B14F-4D97-AF65-F5344CB8AC3E}">
        <p14:creationId xmlns:p14="http://schemas.microsoft.com/office/powerpoint/2010/main" val="1256338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fontScale="92500" lnSpcReduction="10000"/>
          </a:bodyPr>
          <a:lstStyle/>
          <a:p>
            <a:r>
              <a:rPr lang="en-GB" dirty="0"/>
              <a:t>Unconventional approaches in AI: complex systems perspectives, cognitive psychology, social sciences, computational models of creativity and other unconventional models</a:t>
            </a:r>
          </a:p>
          <a:p>
            <a:r>
              <a:rPr lang="en-GB" dirty="0"/>
              <a:t>This is AI or classical AI before big data. The time is now ripe to revisit these wonderful ideas and think about how to incorporate them in modern AI/deep learning. Insights from the past can inform future approaches to AI, especially in the age of big data.</a:t>
            </a:r>
          </a:p>
          <a:p>
            <a:r>
              <a:rPr lang="en-GB" dirty="0"/>
              <a:t>Looking at the heritage of computing and its interdisciplinary past can inspire new approaches for the future. We need to learn lessons from the history of AI, what approaches worked and did not work in the past and how AI went through multiple winters.</a:t>
            </a:r>
          </a:p>
          <a:p>
            <a:r>
              <a:rPr lang="en-GB" dirty="0"/>
              <a:t>These approaches can be used to develop techniques that can inspire explainable AI.</a:t>
            </a:r>
          </a:p>
          <a:p>
            <a:endParaRPr lang="en-US" dirty="0"/>
          </a:p>
        </p:txBody>
      </p:sp>
    </p:spTree>
    <p:extLst>
      <p:ext uri="{BB962C8B-B14F-4D97-AF65-F5344CB8AC3E}">
        <p14:creationId xmlns:p14="http://schemas.microsoft.com/office/powerpoint/2010/main" val="11607329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600164"/>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MAgent</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A Many-Agent Reinforcement Learning Platform for Artificial Collective Intelligence, 2018</a:t>
            </a:r>
          </a:p>
        </p:txBody>
      </p:sp>
      <p:sp>
        <p:nvSpPr>
          <p:cNvPr id="10" name="Content Placeholder 2">
            <a:extLst>
              <a:ext uri="{FF2B5EF4-FFF2-40B4-BE49-F238E27FC236}">
                <a16:creationId xmlns:a16="http://schemas.microsoft.com/office/drawing/2014/main" id="{558F9FF7-D9C0-B3EC-BD5E-BEF5A23B6FDC}"/>
              </a:ext>
            </a:extLst>
          </p:cNvPr>
          <p:cNvSpPr>
            <a:spLocks noGrp="1"/>
          </p:cNvSpPr>
          <p:nvPr>
            <p:ph idx="1"/>
          </p:nvPr>
        </p:nvSpPr>
        <p:spPr>
          <a:xfrm>
            <a:off x="7995138" y="2666999"/>
            <a:ext cx="4119068" cy="3124201"/>
          </a:xfrm>
        </p:spPr>
        <p:txBody>
          <a:bodyPr>
            <a:normAutofit/>
          </a:bodyPr>
          <a:lstStyle/>
          <a:p>
            <a:r>
              <a:rPr lang="en-US" dirty="0"/>
              <a:t>Grid world</a:t>
            </a:r>
          </a:p>
          <a:p>
            <a:r>
              <a:rPr lang="en-US" dirty="0"/>
              <a:t>Millions of agents</a:t>
            </a:r>
          </a:p>
          <a:p>
            <a:r>
              <a:rPr lang="en-US" dirty="0"/>
              <a:t>Evolution of co-operation, competition, altruism and other strategies</a:t>
            </a:r>
          </a:p>
        </p:txBody>
      </p:sp>
      <p:pic>
        <p:nvPicPr>
          <p:cNvPr id="4" name="Picture 3" descr="Graphical user interface, application&#10;&#10;Description automatically generated">
            <a:extLst>
              <a:ext uri="{FF2B5EF4-FFF2-40B4-BE49-F238E27FC236}">
                <a16:creationId xmlns:a16="http://schemas.microsoft.com/office/drawing/2014/main" id="{EC7D8AEC-66BB-1A81-95F8-81E9BB249622}"/>
              </a:ext>
            </a:extLst>
          </p:cNvPr>
          <p:cNvPicPr>
            <a:picLocks noChangeAspect="1"/>
          </p:cNvPicPr>
          <p:nvPr/>
        </p:nvPicPr>
        <p:blipFill>
          <a:blip r:embed="rId4"/>
          <a:stretch>
            <a:fillRect/>
          </a:stretch>
        </p:blipFill>
        <p:spPr>
          <a:xfrm>
            <a:off x="58615" y="2390898"/>
            <a:ext cx="7772400" cy="1936399"/>
          </a:xfrm>
          <a:prstGeom prst="rect">
            <a:avLst/>
          </a:prstGeom>
        </p:spPr>
      </p:pic>
    </p:spTree>
    <p:extLst>
      <p:ext uri="{BB962C8B-B14F-4D97-AF65-F5344CB8AC3E}">
        <p14:creationId xmlns:p14="http://schemas.microsoft.com/office/powerpoint/2010/main" val="549985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776C847C-81B7-7D62-7E14-1943077740E9}"/>
              </a:ext>
            </a:extLst>
          </p:cNvPr>
          <p:cNvPicPr>
            <a:picLocks noChangeAspect="1"/>
          </p:cNvPicPr>
          <p:nvPr/>
        </p:nvPicPr>
        <p:blipFill>
          <a:blip r:embed="rId2"/>
          <a:stretch>
            <a:fillRect/>
          </a:stretch>
        </p:blipFill>
        <p:spPr>
          <a:xfrm>
            <a:off x="2287598" y="2586042"/>
            <a:ext cx="7772400" cy="1964932"/>
          </a:xfrm>
          <a:prstGeom prst="rect">
            <a:avLst/>
          </a:prstGeom>
        </p:spPr>
      </p:pic>
      <p:sp>
        <p:nvSpPr>
          <p:cNvPr id="8" name="TextBox 7">
            <a:extLst>
              <a:ext uri="{FF2B5EF4-FFF2-40B4-BE49-F238E27FC236}">
                <a16:creationId xmlns:a16="http://schemas.microsoft.com/office/drawing/2014/main" id="{ADEB7249-533E-C9BC-E210-B9E8E0A13C25}"/>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Abstraction and reasoning corpus</a:t>
            </a:r>
          </a:p>
        </p:txBody>
      </p:sp>
    </p:spTree>
    <p:extLst>
      <p:ext uri="{BB962C8B-B14F-4D97-AF65-F5344CB8AC3E}">
        <p14:creationId xmlns:p14="http://schemas.microsoft.com/office/powerpoint/2010/main" val="19776512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normAutofit fontScale="85000" lnSpcReduction="20000"/>
          </a:bodyPr>
          <a:lstStyle/>
          <a:p>
            <a:r>
              <a:rPr lang="en-US" dirty="0"/>
              <a:t>Narratives and stories</a:t>
            </a:r>
          </a:p>
          <a:p>
            <a:pPr lvl="1"/>
            <a:r>
              <a:rPr lang="en-US" dirty="0"/>
              <a:t>How we make sense of our complex environment</a:t>
            </a:r>
          </a:p>
          <a:p>
            <a:r>
              <a:rPr lang="en-US" dirty="0"/>
              <a:t>Computational models of creativity and insight</a:t>
            </a:r>
          </a:p>
          <a:p>
            <a:r>
              <a:rPr lang="en-US" dirty="0"/>
              <a:t>Case based reasoning</a:t>
            </a:r>
          </a:p>
          <a:p>
            <a:pPr lvl="1"/>
            <a:r>
              <a:rPr lang="en-US" dirty="0"/>
              <a:t>Doctors, lawyers</a:t>
            </a:r>
          </a:p>
          <a:p>
            <a:r>
              <a:rPr lang="en-US" dirty="0"/>
              <a:t>Analogies</a:t>
            </a:r>
          </a:p>
          <a:p>
            <a:r>
              <a:rPr lang="en-US" dirty="0"/>
              <a:t>Dreams</a:t>
            </a:r>
          </a:p>
          <a:p>
            <a:pPr lvl="1"/>
            <a:r>
              <a:rPr lang="en-US" dirty="0"/>
              <a:t>Aid generalization and prevent overfitting </a:t>
            </a:r>
          </a:p>
          <a:p>
            <a:r>
              <a:rPr lang="en-US" dirty="0"/>
              <a:t>Commonsense reasoning</a:t>
            </a:r>
          </a:p>
          <a:p>
            <a:pPr marL="0" indent="0">
              <a:buNone/>
            </a:pPr>
            <a:endParaRPr lang="en-US" dirty="0"/>
          </a:p>
        </p:txBody>
      </p:sp>
    </p:spTree>
    <p:extLst>
      <p:ext uri="{BB962C8B-B14F-4D97-AF65-F5344CB8AC3E}">
        <p14:creationId xmlns:p14="http://schemas.microsoft.com/office/powerpoint/2010/main" val="22333470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resources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https://</a:t>
            </a:r>
            <a:r>
              <a:rPr lang="en-US" dirty="0" err="1"/>
              <a:t>github.com</a:t>
            </a:r>
            <a:r>
              <a:rPr lang="en-US" dirty="0"/>
              <a:t>/</a:t>
            </a:r>
            <a:r>
              <a:rPr lang="en-US" dirty="0" err="1"/>
              <a:t>neelsoumya</a:t>
            </a:r>
            <a:r>
              <a:rPr lang="en-US" dirty="0"/>
              <a:t>/</a:t>
            </a:r>
            <a:r>
              <a:rPr lang="en-US" dirty="0" err="1"/>
              <a:t>special_topics_unconventional_AI</a:t>
            </a:r>
            <a:endParaRPr lang="en-US" dirty="0"/>
          </a:p>
        </p:txBody>
      </p:sp>
    </p:spTree>
    <p:extLst>
      <p:ext uri="{BB962C8B-B14F-4D97-AF65-F5344CB8AC3E}">
        <p14:creationId xmlns:p14="http://schemas.microsoft.com/office/powerpoint/2010/main" val="13178270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PRESENTATIONS</a:t>
            </a:r>
          </a:p>
          <a:p>
            <a:pPr lvl="1"/>
            <a:r>
              <a:rPr lang="en-US" dirty="0"/>
              <a:t>Present and lead a discussion on one of these papers (or any other related paper: come speak with me). </a:t>
            </a:r>
          </a:p>
          <a:p>
            <a:pPr lvl="1"/>
            <a:r>
              <a:rPr lang="en-US" dirty="0"/>
              <a:t>The idea is that you raise some interesting questions. </a:t>
            </a:r>
          </a:p>
          <a:p>
            <a:pPr lvl="1"/>
            <a:r>
              <a:rPr lang="en-US" dirty="0"/>
              <a:t>This course is meant to teach you research skills (like thinking critically about a paper and literature review skills).</a:t>
            </a:r>
          </a:p>
        </p:txBody>
      </p:sp>
    </p:spTree>
    <p:extLst>
      <p:ext uri="{BB962C8B-B14F-4D97-AF65-F5344CB8AC3E}">
        <p14:creationId xmlns:p14="http://schemas.microsoft.com/office/powerpoint/2010/main" val="10722365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016369"/>
            <a:ext cx="9905998" cy="4560277"/>
          </a:xfrm>
        </p:spPr>
        <p:txBody>
          <a:bodyPr>
            <a:normAutofit/>
          </a:bodyPr>
          <a:lstStyle/>
          <a:p>
            <a:r>
              <a:rPr lang="en-US" dirty="0"/>
              <a:t>WRITEUP/REPORT</a:t>
            </a:r>
          </a:p>
          <a:p>
            <a:pPr lvl="1"/>
            <a:r>
              <a:rPr lang="en-US" dirty="0"/>
              <a:t>on the paper they present, and the topic in general (unconventional AI). </a:t>
            </a:r>
          </a:p>
          <a:p>
            <a:pPr lvl="1"/>
            <a:r>
              <a:rPr lang="en-US" dirty="0"/>
              <a:t>They would do a literature review of other papers in the field. </a:t>
            </a:r>
          </a:p>
          <a:p>
            <a:pPr lvl="1"/>
            <a:r>
              <a:rPr lang="en-US" dirty="0"/>
              <a:t>They will then reflect/write on how these techniques can be incorporated in modern AI/deep learning.</a:t>
            </a:r>
          </a:p>
          <a:p>
            <a:pPr lvl="1"/>
            <a:r>
              <a:rPr lang="en-US" dirty="0"/>
              <a:t>The intention is for students to</a:t>
            </a:r>
          </a:p>
          <a:p>
            <a:pPr lvl="2"/>
            <a:r>
              <a:rPr lang="en-US" dirty="0"/>
              <a:t> learn how to read papers, and </a:t>
            </a:r>
          </a:p>
          <a:p>
            <a:pPr lvl="2"/>
            <a:r>
              <a:rPr lang="en-US" dirty="0"/>
              <a:t>compare and contrast them to other papers and </a:t>
            </a:r>
          </a:p>
          <a:p>
            <a:pPr lvl="2"/>
            <a:r>
              <a:rPr lang="en-US" dirty="0"/>
              <a:t>then evaluate what this means for AI/deep learning.</a:t>
            </a:r>
          </a:p>
        </p:txBody>
      </p:sp>
    </p:spTree>
    <p:extLst>
      <p:ext uri="{BB962C8B-B14F-4D97-AF65-F5344CB8AC3E}">
        <p14:creationId xmlns:p14="http://schemas.microsoft.com/office/powerpoint/2010/main" val="21362288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1922586"/>
            <a:ext cx="9905998" cy="4630616"/>
          </a:xfrm>
        </p:spPr>
        <p:txBody>
          <a:bodyPr>
            <a:normAutofit fontScale="92500" lnSpcReduction="10000"/>
          </a:bodyPr>
          <a:lstStyle/>
          <a:p>
            <a:r>
              <a:rPr lang="en-US" dirty="0"/>
              <a:t>WRITEUP/REPORT</a:t>
            </a:r>
          </a:p>
          <a:p>
            <a:pPr lvl="1"/>
            <a:r>
              <a:rPr lang="en-US" dirty="0"/>
              <a:t>Some writing prompts for the writeup are here: </a:t>
            </a:r>
          </a:p>
          <a:p>
            <a:pPr lvl="1"/>
            <a:r>
              <a:rPr lang="en-US" dirty="0"/>
              <a:t>Short report (less than 4000 words). The idea is write a coherent narrative. </a:t>
            </a:r>
          </a:p>
          <a:p>
            <a:pPr lvl="1"/>
            <a:r>
              <a:rPr lang="en-US" dirty="0"/>
              <a:t>Suggest how these ideas can be incorporated in modern AI/deep learning systems </a:t>
            </a:r>
          </a:p>
          <a:p>
            <a:pPr lvl="1"/>
            <a:r>
              <a:rPr lang="en-US" dirty="0"/>
              <a:t>Why do you think these ideas were not successful in the 1950s/1960s? </a:t>
            </a:r>
          </a:p>
          <a:p>
            <a:pPr lvl="1"/>
            <a:r>
              <a:rPr lang="en-US" dirty="0"/>
              <a:t>What kind of data would we need to ensure these techniques would work today?</a:t>
            </a:r>
          </a:p>
          <a:p>
            <a:pPr lvl="1"/>
            <a:r>
              <a:rPr lang="en-US" dirty="0"/>
              <a:t> What lessons can we learn from the history of AI, what approaches worked and did not work in the past? </a:t>
            </a:r>
          </a:p>
          <a:p>
            <a:pPr lvl="1"/>
            <a:r>
              <a:rPr lang="en-US" dirty="0"/>
              <a:t>What could be the disadvantages of these approaches? </a:t>
            </a:r>
          </a:p>
          <a:p>
            <a:pPr lvl="1"/>
            <a:r>
              <a:rPr lang="en-US" dirty="0"/>
              <a:t>Rational reconstruction (analytical literature review/survey) of a research area </a:t>
            </a:r>
          </a:p>
          <a:p>
            <a:r>
              <a:rPr lang="en-US" dirty="0"/>
              <a:t>Other thoughts on the writeup</a:t>
            </a:r>
          </a:p>
          <a:p>
            <a:pPr lvl="1"/>
            <a:r>
              <a:rPr lang="en-US" dirty="0"/>
              <a:t>A detailed research proposal with some ground work already accomplished A hybrid of all of the above</a:t>
            </a:r>
          </a:p>
        </p:txBody>
      </p:sp>
    </p:spTree>
    <p:extLst>
      <p:ext uri="{BB962C8B-B14F-4D97-AF65-F5344CB8AC3E}">
        <p14:creationId xmlns:p14="http://schemas.microsoft.com/office/powerpoint/2010/main" val="6495490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733800"/>
          </a:xfrm>
        </p:spPr>
        <p:txBody>
          <a:bodyPr>
            <a:normAutofit/>
          </a:bodyPr>
          <a:lstStyle/>
          <a:p>
            <a:r>
              <a:rPr lang="en-US" dirty="0"/>
              <a:t>HOW TO READ PAPERS</a:t>
            </a:r>
          </a:p>
          <a:p>
            <a:pPr lvl="1"/>
            <a:r>
              <a:rPr lang="en-GB" b="0" i="0" u="none" strike="noStrike" dirty="0">
                <a:solidFill>
                  <a:srgbClr val="C9D1D9"/>
                </a:solidFill>
                <a:effectLst/>
                <a:latin typeface="-apple-system"/>
                <a:hlinkClick r:id="rId2"/>
              </a:rPr>
              <a:t>https://www.cs197.seas.harvard.edu/</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https://docs.google.com/document/d/1bPhwNdCCKkm1_adD0rx1YV6r2JG98qYmTxutT5gdAdQ/edit#heading=h.yxlvj6bo3y2</a:t>
            </a:r>
            <a:endParaRPr lang="en-GB" b="0" i="0" u="none" strike="noStrike" dirty="0">
              <a:solidFill>
                <a:srgbClr val="C9D1D9"/>
              </a:solidFill>
              <a:effectLst/>
              <a:latin typeface="-apple-system"/>
            </a:endParaRPr>
          </a:p>
          <a:p>
            <a:pPr lvl="1"/>
            <a:r>
              <a:rPr lang="en-GB" dirty="0">
                <a:solidFill>
                  <a:srgbClr val="C9D1D9"/>
                </a:solidFill>
                <a:effectLst/>
                <a:latin typeface="-apple-system"/>
              </a:rPr>
              <a:t>Read widely and then focus on a few papers</a:t>
            </a:r>
          </a:p>
          <a:p>
            <a:pPr lvl="1"/>
            <a:r>
              <a:rPr lang="en-GB" b="0" i="0" dirty="0">
                <a:solidFill>
                  <a:srgbClr val="C9D1D9"/>
                </a:solidFill>
                <a:effectLst/>
                <a:latin typeface="-apple-system"/>
              </a:rPr>
              <a:t>Take multiple passes through papers</a:t>
            </a:r>
          </a:p>
        </p:txBody>
      </p:sp>
    </p:spTree>
    <p:extLst>
      <p:ext uri="{BB962C8B-B14F-4D97-AF65-F5344CB8AC3E}">
        <p14:creationId xmlns:p14="http://schemas.microsoft.com/office/powerpoint/2010/main" val="84318671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733800"/>
          </a:xfrm>
        </p:spPr>
        <p:txBody>
          <a:bodyPr>
            <a:normAutofit/>
          </a:bodyPr>
          <a:lstStyle/>
          <a:p>
            <a:r>
              <a:rPr lang="en-US" dirty="0"/>
              <a:t>HOW TO WRITE</a:t>
            </a:r>
          </a:p>
          <a:p>
            <a:pPr lvl="1"/>
            <a:r>
              <a:rPr lang="en-GB" b="0" i="0" u="none" strike="noStrike" dirty="0">
                <a:solidFill>
                  <a:srgbClr val="C9D1D9"/>
                </a:solidFill>
                <a:effectLst/>
                <a:latin typeface="-apple-system"/>
              </a:rPr>
              <a:t>WRITE REGULARLY</a:t>
            </a:r>
          </a:p>
          <a:p>
            <a:pPr lvl="1"/>
            <a:r>
              <a:rPr lang="en-GB" b="0" i="0" dirty="0">
                <a:solidFill>
                  <a:srgbClr val="C9D1D9"/>
                </a:solidFill>
                <a:effectLst/>
                <a:latin typeface="-apple-system"/>
              </a:rPr>
              <a:t>SCHEDULE TIME FOR WRITNG</a:t>
            </a:r>
          </a:p>
          <a:p>
            <a:pPr lvl="1"/>
            <a:r>
              <a:rPr lang="en-GB" b="0" i="0" u="none" strike="noStrike" dirty="0">
                <a:solidFill>
                  <a:srgbClr val="C9D1D9"/>
                </a:solidFill>
                <a:effectLst/>
                <a:latin typeface="-apple-system"/>
                <a:hlinkClick r:id="rId2"/>
              </a:rPr>
              <a:t>https://sites.google.com/site/neelsoumya/research-resources/scientific-writing</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https://www.youtube.com/watch?v=DeVjXINr5Wk</a:t>
            </a:r>
            <a:endParaRPr lang="en-GB" b="0" i="0" dirty="0">
              <a:solidFill>
                <a:srgbClr val="C9D1D9"/>
              </a:solidFill>
              <a:effectLst/>
              <a:latin typeface="-apple-system"/>
            </a:endParaRPr>
          </a:p>
          <a:p>
            <a:pPr lvl="1"/>
            <a:r>
              <a:rPr lang="en-GB" dirty="0"/>
              <a:t>Book on writing (contact me for a copy)</a:t>
            </a:r>
          </a:p>
          <a:p>
            <a:pPr lvl="2"/>
            <a:r>
              <a:rPr lang="en-GB" i="1" dirty="0"/>
              <a:t>How to write a lot: a guide to productive academic writing</a:t>
            </a:r>
            <a:r>
              <a:rPr lang="en-GB" dirty="0"/>
              <a:t> (</a:t>
            </a:r>
            <a:r>
              <a:rPr lang="en-GB" dirty="0" err="1"/>
              <a:t>paul</a:t>
            </a:r>
            <a:r>
              <a:rPr lang="en-GB" dirty="0"/>
              <a:t> </a:t>
            </a:r>
            <a:r>
              <a:rPr lang="en-GB" dirty="0" err="1"/>
              <a:t>silvia</a:t>
            </a:r>
            <a:r>
              <a:rPr lang="en-GB" dirty="0"/>
              <a:t>)</a:t>
            </a:r>
            <a:br>
              <a:rPr lang="en-GB" dirty="0"/>
            </a:br>
            <a:endParaRPr lang="en-GB" b="0" i="0" dirty="0">
              <a:solidFill>
                <a:srgbClr val="C9D1D9"/>
              </a:solidFill>
              <a:effectLst/>
              <a:latin typeface="-apple-system"/>
            </a:endParaRPr>
          </a:p>
        </p:txBody>
      </p:sp>
    </p:spTree>
    <p:extLst>
      <p:ext uri="{BB962C8B-B14F-4D97-AF65-F5344CB8AC3E}">
        <p14:creationId xmlns:p14="http://schemas.microsoft.com/office/powerpoint/2010/main" val="31078806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PICK PAPERS AND ASSIGNED READING</a:t>
            </a:r>
          </a:p>
          <a:p>
            <a:pPr lvl="1"/>
            <a:r>
              <a:rPr lang="en-GB" b="0" i="0" u="none" strike="noStrike" dirty="0">
                <a:solidFill>
                  <a:srgbClr val="C9D1D9"/>
                </a:solidFill>
                <a:effectLst/>
                <a:latin typeface="-apple-system"/>
              </a:rPr>
              <a:t>Dates and names</a:t>
            </a:r>
          </a:p>
          <a:p>
            <a:pPr lvl="1"/>
            <a:r>
              <a:rPr lang="en-GB" b="0" i="0" dirty="0">
                <a:solidFill>
                  <a:srgbClr val="C9D1D9"/>
                </a:solidFill>
                <a:effectLst/>
                <a:latin typeface="-apple-system"/>
              </a:rPr>
              <a:t>We all read papers before the class</a:t>
            </a:r>
          </a:p>
          <a:p>
            <a:pPr lvl="1"/>
            <a:r>
              <a:rPr lang="en-GB" dirty="0">
                <a:solidFill>
                  <a:srgbClr val="C9D1D9"/>
                </a:solidFill>
                <a:effectLst/>
                <a:latin typeface="-apple-system"/>
              </a:rPr>
              <a:t>Class participation</a:t>
            </a:r>
          </a:p>
          <a:p>
            <a:pPr lvl="2"/>
            <a:r>
              <a:rPr lang="en-GB" b="0" i="0" dirty="0">
                <a:solidFill>
                  <a:srgbClr val="C9D1D9"/>
                </a:solidFill>
                <a:effectLst/>
                <a:latin typeface="-apple-system"/>
              </a:rPr>
              <a:t>Prepare a question beforehand</a:t>
            </a:r>
          </a:p>
        </p:txBody>
      </p:sp>
    </p:spTree>
    <p:extLst>
      <p:ext uri="{BB962C8B-B14F-4D97-AF65-F5344CB8AC3E}">
        <p14:creationId xmlns:p14="http://schemas.microsoft.com/office/powerpoint/2010/main" val="36592650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GB" dirty="0"/>
              <a:t>Unconventional approaches in AI: complex systems perspectives, cognitive psychology, social sciences, computational models of creativity and other unconventional models</a:t>
            </a:r>
          </a:p>
          <a:p>
            <a:r>
              <a:rPr lang="en-GB" dirty="0"/>
              <a:t>Neuroscience (</a:t>
            </a:r>
            <a:r>
              <a:rPr lang="en-GB" dirty="0" err="1"/>
              <a:t>Perceptrons</a:t>
            </a:r>
            <a:r>
              <a:rPr lang="en-GB" dirty="0"/>
              <a:t>)</a:t>
            </a:r>
          </a:p>
          <a:p>
            <a:r>
              <a:rPr lang="en-GB" dirty="0"/>
              <a:t>Cognitive psychology</a:t>
            </a:r>
          </a:p>
          <a:p>
            <a:pPr marL="0" indent="0">
              <a:buNone/>
            </a:pPr>
            <a:endParaRPr lang="en-GB" dirty="0"/>
          </a:p>
          <a:p>
            <a:endParaRPr lang="en-US" dirty="0"/>
          </a:p>
        </p:txBody>
      </p:sp>
    </p:spTree>
    <p:extLst>
      <p:ext uri="{BB962C8B-B14F-4D97-AF65-F5344CB8AC3E}">
        <p14:creationId xmlns:p14="http://schemas.microsoft.com/office/powerpoint/2010/main" val="23079216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02A31E7-3947-27BE-21A1-8E2E11F4D10C}"/>
              </a:ext>
            </a:extLst>
          </p:cNvPr>
          <p:cNvPicPr>
            <a:picLocks noChangeAspect="1"/>
          </p:cNvPicPr>
          <p:nvPr/>
        </p:nvPicPr>
        <p:blipFill>
          <a:blip r:embed="rId2"/>
          <a:stretch>
            <a:fillRect/>
          </a:stretch>
        </p:blipFill>
        <p:spPr>
          <a:xfrm>
            <a:off x="4105726" y="140677"/>
            <a:ext cx="3448958" cy="6518030"/>
          </a:xfrm>
          <a:prstGeom prst="rect">
            <a:avLst/>
          </a:prstGeom>
        </p:spPr>
      </p:pic>
      <p:sp>
        <p:nvSpPr>
          <p:cNvPr id="10" name="TextBox 9">
            <a:extLst>
              <a:ext uri="{FF2B5EF4-FFF2-40B4-BE49-F238E27FC236}">
                <a16:creationId xmlns:a16="http://schemas.microsoft.com/office/drawing/2014/main" id="{A21CF1C4-01D4-8F2A-0B4C-CCB036C1D2E1}"/>
              </a:ext>
            </a:extLst>
          </p:cNvPr>
          <p:cNvSpPr txBox="1"/>
          <p:nvPr/>
        </p:nvSpPr>
        <p:spPr>
          <a:xfrm>
            <a:off x="8164106"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Tree>
    <p:extLst>
      <p:ext uri="{BB962C8B-B14F-4D97-AF65-F5344CB8AC3E}">
        <p14:creationId xmlns:p14="http://schemas.microsoft.com/office/powerpoint/2010/main" val="32647093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normAutofit fontScale="85000" lnSpcReduction="20000"/>
          </a:bodyPr>
          <a:lstStyle/>
          <a:p>
            <a:r>
              <a:rPr lang="en-US" dirty="0"/>
              <a:t>Narratives and stories</a:t>
            </a:r>
          </a:p>
          <a:p>
            <a:pPr lvl="1"/>
            <a:r>
              <a:rPr lang="en-US" dirty="0"/>
              <a:t>How we make sense of our complex environment</a:t>
            </a:r>
          </a:p>
          <a:p>
            <a:r>
              <a:rPr lang="en-US" dirty="0"/>
              <a:t>Computational models of creativity and insight</a:t>
            </a:r>
          </a:p>
          <a:p>
            <a:r>
              <a:rPr lang="en-US" dirty="0"/>
              <a:t>Case based reasoning</a:t>
            </a:r>
          </a:p>
          <a:p>
            <a:pPr lvl="1"/>
            <a:r>
              <a:rPr lang="en-US" dirty="0"/>
              <a:t>Doctors, lawyers</a:t>
            </a:r>
          </a:p>
          <a:p>
            <a:r>
              <a:rPr lang="en-US" dirty="0"/>
              <a:t>Analogies</a:t>
            </a:r>
          </a:p>
          <a:p>
            <a:r>
              <a:rPr lang="en-US" dirty="0"/>
              <a:t>Dreams</a:t>
            </a:r>
          </a:p>
          <a:p>
            <a:pPr lvl="1"/>
            <a:r>
              <a:rPr lang="en-US" dirty="0"/>
              <a:t>Aid generalization and prevent overfitting </a:t>
            </a:r>
          </a:p>
          <a:p>
            <a:r>
              <a:rPr lang="en-US" dirty="0"/>
              <a:t>Commonsense reasoning</a:t>
            </a:r>
          </a:p>
          <a:p>
            <a:pPr marL="0" indent="0">
              <a:buNone/>
            </a:pPr>
            <a:endParaRPr lang="en-US" dirty="0"/>
          </a:p>
        </p:txBody>
      </p:sp>
    </p:spTree>
    <p:extLst>
      <p:ext uri="{BB962C8B-B14F-4D97-AF65-F5344CB8AC3E}">
        <p14:creationId xmlns:p14="http://schemas.microsoft.com/office/powerpoint/2010/main" val="2283224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US" dirty="0"/>
              <a:t>We are told of eureka moments (Archimedes, newton, …)</a:t>
            </a:r>
          </a:p>
          <a:p>
            <a:r>
              <a:rPr lang="en-US" dirty="0"/>
              <a:t>In reality we always build on the work of others</a:t>
            </a:r>
          </a:p>
          <a:p>
            <a:r>
              <a:rPr lang="en-US" dirty="0"/>
              <a:t>There is a preparation stage</a:t>
            </a:r>
          </a:p>
          <a:p>
            <a:r>
              <a:rPr lang="en-US" dirty="0"/>
              <a:t>Incubation stage</a:t>
            </a:r>
          </a:p>
          <a:p>
            <a:r>
              <a:rPr lang="en-US" dirty="0"/>
              <a:t>Retrieval/indexing (</a:t>
            </a:r>
            <a:r>
              <a:rPr lang="en-US" dirty="0" err="1"/>
              <a:t>kekule</a:t>
            </a:r>
            <a:r>
              <a:rPr lang="en-US" dirty="0"/>
              <a:t> dreaming of a snake and then linking it to benzene rings)</a:t>
            </a:r>
          </a:p>
        </p:txBody>
      </p:sp>
    </p:spTree>
    <p:extLst>
      <p:ext uri="{BB962C8B-B14F-4D97-AF65-F5344CB8AC3E}">
        <p14:creationId xmlns:p14="http://schemas.microsoft.com/office/powerpoint/2010/main" val="17306450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06ABAF8-A5F0-4E99-AB6D-67BFBB982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ANALOGIES</a:t>
            </a:r>
          </a:p>
        </p:txBody>
      </p:sp>
      <p:sp>
        <p:nvSpPr>
          <p:cNvPr id="14" name="Rounded Rectangle 7">
            <a:extLst>
              <a:ext uri="{FF2B5EF4-FFF2-40B4-BE49-F238E27FC236}">
                <a16:creationId xmlns:a16="http://schemas.microsoft.com/office/drawing/2014/main" id="{5F7833E7-6A14-4F78-A2DD-5640A4F6C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6884079"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Picture 6" descr="Diagram&#10;&#10;Description automatically generated">
            <a:extLst>
              <a:ext uri="{FF2B5EF4-FFF2-40B4-BE49-F238E27FC236}">
                <a16:creationId xmlns:a16="http://schemas.microsoft.com/office/drawing/2014/main" id="{686E512E-6FD1-2B6F-31FC-57DC6CF31D2C}"/>
              </a:ext>
            </a:extLst>
          </p:cNvPr>
          <p:cNvPicPr>
            <a:picLocks noChangeAspect="1"/>
          </p:cNvPicPr>
          <p:nvPr/>
        </p:nvPicPr>
        <p:blipFill>
          <a:blip r:embed="rId2"/>
          <a:stretch>
            <a:fillRect/>
          </a:stretch>
        </p:blipFill>
        <p:spPr>
          <a:xfrm>
            <a:off x="1475012" y="1115604"/>
            <a:ext cx="5250634" cy="4607432"/>
          </a:xfrm>
          <a:prstGeom prst="rect">
            <a:avLst/>
          </a:prstGeom>
        </p:spPr>
      </p:pic>
      <p:sp>
        <p:nvSpPr>
          <p:cNvPr id="8" name="TextBox 7">
            <a:extLst>
              <a:ext uri="{FF2B5EF4-FFF2-40B4-BE49-F238E27FC236}">
                <a16:creationId xmlns:a16="http://schemas.microsoft.com/office/drawing/2014/main" id="{36882AC6-B1CC-808A-C4AB-4A02D2DC722C}"/>
              </a:ext>
            </a:extLst>
          </p:cNvPr>
          <p:cNvSpPr txBox="1"/>
          <p:nvPr/>
        </p:nvSpPr>
        <p:spPr>
          <a:xfrm>
            <a:off x="8164106"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1986, Langley et al.</a:t>
            </a:r>
          </a:p>
        </p:txBody>
      </p:sp>
    </p:spTree>
    <p:extLst>
      <p:ext uri="{BB962C8B-B14F-4D97-AF65-F5344CB8AC3E}">
        <p14:creationId xmlns:p14="http://schemas.microsoft.com/office/powerpoint/2010/main" val="3944467530"/>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1CF1C4-01D4-8F2A-0B4C-CCB036C1D2E1}"/>
              </a:ext>
            </a:extLst>
          </p:cNvPr>
          <p:cNvSpPr txBox="1"/>
          <p:nvPr/>
        </p:nvSpPr>
        <p:spPr>
          <a:xfrm>
            <a:off x="8785425"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715087"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STORIES AND ANALOGIES</a:t>
            </a:r>
          </a:p>
        </p:txBody>
      </p:sp>
      <p:pic>
        <p:nvPicPr>
          <p:cNvPr id="3" name="Picture 2">
            <a:extLst>
              <a:ext uri="{FF2B5EF4-FFF2-40B4-BE49-F238E27FC236}">
                <a16:creationId xmlns:a16="http://schemas.microsoft.com/office/drawing/2014/main" id="{FB52AA09-2ECF-B8EF-2B64-E0FF8B2A1E2E}"/>
              </a:ext>
            </a:extLst>
          </p:cNvPr>
          <p:cNvPicPr>
            <a:picLocks noChangeAspect="1"/>
          </p:cNvPicPr>
          <p:nvPr/>
        </p:nvPicPr>
        <p:blipFill>
          <a:blip r:embed="rId2"/>
          <a:stretch>
            <a:fillRect/>
          </a:stretch>
        </p:blipFill>
        <p:spPr>
          <a:xfrm>
            <a:off x="182424" y="679934"/>
            <a:ext cx="8527821" cy="5975449"/>
          </a:xfrm>
          <a:prstGeom prst="rect">
            <a:avLst/>
          </a:prstGeom>
        </p:spPr>
      </p:pic>
    </p:spTree>
    <p:extLst>
      <p:ext uri="{BB962C8B-B14F-4D97-AF65-F5344CB8AC3E}">
        <p14:creationId xmlns:p14="http://schemas.microsoft.com/office/powerpoint/2010/main" val="3491297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666999"/>
            <a:ext cx="9905998" cy="3581401"/>
          </a:xfrm>
        </p:spPr>
        <p:txBody>
          <a:bodyPr>
            <a:normAutofit fontScale="92500" lnSpcReduction="20000"/>
          </a:bodyPr>
          <a:lstStyle/>
          <a:p>
            <a:r>
              <a:rPr lang="en-US" dirty="0" err="1"/>
              <a:t>Explainability</a:t>
            </a:r>
            <a:r>
              <a:rPr lang="en-US" dirty="0"/>
              <a:t> (insights from social sciences)</a:t>
            </a:r>
          </a:p>
          <a:p>
            <a:pPr lvl="1"/>
            <a:r>
              <a:rPr lang="en-US" dirty="0"/>
              <a:t>Miller, 2019</a:t>
            </a:r>
          </a:p>
          <a:p>
            <a:r>
              <a:rPr lang="en-US" dirty="0"/>
              <a:t>How do you generate explainable models by working with domain experts</a:t>
            </a:r>
          </a:p>
          <a:p>
            <a:pPr lvl="1"/>
            <a:r>
              <a:rPr lang="en-US" dirty="0"/>
              <a:t>Rudin, 2019</a:t>
            </a:r>
          </a:p>
          <a:p>
            <a:pPr lvl="1"/>
            <a:r>
              <a:rPr lang="en-US" dirty="0"/>
              <a:t>Important for high stakes decisions in domains like healthcare, recidivism prediction</a:t>
            </a:r>
          </a:p>
          <a:p>
            <a:pPr lvl="1"/>
            <a:endParaRPr lang="en-US" dirty="0"/>
          </a:p>
          <a:p>
            <a:r>
              <a:rPr lang="en-US" dirty="0"/>
              <a:t>Case based reasoning</a:t>
            </a:r>
          </a:p>
          <a:p>
            <a:pPr lvl="1"/>
            <a:r>
              <a:rPr lang="en-US" dirty="0"/>
              <a:t>How humans reason</a:t>
            </a:r>
          </a:p>
          <a:p>
            <a:pPr lvl="1"/>
            <a:endParaRPr lang="en-US" dirty="0"/>
          </a:p>
          <a:p>
            <a:r>
              <a:rPr lang="en-US" dirty="0"/>
              <a:t>We can take inspiration from other disciplines and develop new </a:t>
            </a:r>
            <a:r>
              <a:rPr lang="en-US" dirty="0" err="1"/>
              <a:t>xAI</a:t>
            </a:r>
            <a:r>
              <a:rPr lang="en-US" dirty="0"/>
              <a:t> approaches</a:t>
            </a:r>
          </a:p>
        </p:txBody>
      </p:sp>
    </p:spTree>
    <p:extLst>
      <p:ext uri="{BB962C8B-B14F-4D97-AF65-F5344CB8AC3E}">
        <p14:creationId xmlns:p14="http://schemas.microsoft.com/office/powerpoint/2010/main" val="1232664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pPr marL="0" indent="0">
              <a:buNone/>
            </a:pPr>
            <a:endParaRPr lang="en-US" dirty="0"/>
          </a:p>
          <a:p>
            <a:r>
              <a:rPr lang="en-US" dirty="0"/>
              <a:t>Abstraction and reasoning</a:t>
            </a:r>
          </a:p>
          <a:p>
            <a:r>
              <a:rPr lang="en-US" dirty="0"/>
              <a:t>Psychology of invention</a:t>
            </a:r>
          </a:p>
          <a:p>
            <a:pPr lvl="1"/>
            <a:r>
              <a:rPr lang="en-US" dirty="0" err="1"/>
              <a:t>Kekule</a:t>
            </a:r>
            <a:r>
              <a:rPr lang="en-US" dirty="0"/>
              <a:t> </a:t>
            </a:r>
          </a:p>
          <a:p>
            <a:pPr lvl="2"/>
            <a:r>
              <a:rPr lang="en-US" dirty="0"/>
              <a:t>Link </a:t>
            </a:r>
            <a:r>
              <a:rPr lang="en-US"/>
              <a:t>to dreams</a:t>
            </a:r>
            <a:endParaRPr lang="en-US" dirty="0"/>
          </a:p>
          <a:p>
            <a:pPr lvl="1"/>
            <a:r>
              <a:rPr lang="en-US" dirty="0" err="1"/>
              <a:t>poincare</a:t>
            </a:r>
            <a:endParaRPr lang="en-US" dirty="0"/>
          </a:p>
        </p:txBody>
      </p:sp>
    </p:spTree>
    <p:extLst>
      <p:ext uri="{BB962C8B-B14F-4D97-AF65-F5344CB8AC3E}">
        <p14:creationId xmlns:p14="http://schemas.microsoft.com/office/powerpoint/2010/main" val="30267623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4183</TotalTime>
  <Words>1215</Words>
  <Application>Microsoft Macintosh PowerPoint</Application>
  <PresentationFormat>Widescreen</PresentationFormat>
  <Paragraphs>158</Paragraphs>
  <Slides>30</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-apple-system</vt:lpstr>
      <vt:lpstr>Arial</vt:lpstr>
      <vt:lpstr>Calibri</vt:lpstr>
      <vt:lpstr>Century Gothic</vt:lpstr>
      <vt:lpstr>Mesh</vt:lpstr>
      <vt:lpstr>Unconventional approaches to AI</vt:lpstr>
      <vt:lpstr>Insights from the past</vt:lpstr>
      <vt:lpstr>Insights from the past</vt:lpstr>
      <vt:lpstr>Approaches</vt:lpstr>
      <vt:lpstr>Insights from the past</vt:lpstr>
      <vt:lpstr>ANALOGIES</vt:lpstr>
      <vt:lpstr>STORIES AND ANALOGIES</vt:lpstr>
      <vt:lpstr>Approaches</vt:lpstr>
      <vt:lpstr>Approaches</vt:lpstr>
      <vt:lpstr>Approaches</vt:lpstr>
      <vt:lpstr>Approaches</vt:lpstr>
      <vt:lpstr>Approaches</vt:lpstr>
      <vt:lpstr>PowerPoint Presentation</vt:lpstr>
      <vt:lpstr>PowerPoint Presentation</vt:lpstr>
      <vt:lpstr>Approaches</vt:lpstr>
      <vt:lpstr>Approaches</vt:lpstr>
      <vt:lpstr>Collective intelligence</vt:lpstr>
      <vt:lpstr>Collective intelligence</vt:lpstr>
      <vt:lpstr>Collective intelligence</vt:lpstr>
      <vt:lpstr>Collective intelligence</vt:lpstr>
      <vt:lpstr>Approaches</vt:lpstr>
      <vt:lpstr>Approaches</vt:lpstr>
      <vt:lpstr>resources</vt:lpstr>
      <vt:lpstr>administrivia</vt:lpstr>
      <vt:lpstr>administrivia</vt:lpstr>
      <vt:lpstr>administrivia</vt:lpstr>
      <vt:lpstr>administrivia</vt:lpstr>
      <vt:lpstr>administrivia</vt:lpstr>
      <vt:lpstr>administrivia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Unconventional approaches to AI</dc:title>
  <dc:creator>Soumya Banerjee</dc:creator>
  <cp:lastModifiedBy>Soumya Banerjee</cp:lastModifiedBy>
  <cp:revision>93</cp:revision>
  <cp:lastPrinted>2022-12-16T15:42:40Z</cp:lastPrinted>
  <dcterms:created xsi:type="dcterms:W3CDTF">2022-09-13T15:45:32Z</dcterms:created>
  <dcterms:modified xsi:type="dcterms:W3CDTF">2023-01-08T09:25:29Z</dcterms:modified>
</cp:coreProperties>
</file>

<file path=docProps/thumbnail.jpeg>
</file>